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Alexandria" panose="020B0604020202020204" charset="-78"/>
      <p:regular r:id="rId13"/>
    </p:embeddedFont>
    <p:embeddedFont>
      <p:font typeface="Nobile" panose="020B0604020202020204" charset="0"/>
      <p:regular r:id="rId14"/>
    </p:embeddedFont>
    <p:embeddedFont>
      <p:font typeface="Calibri" panose="020F0502020204030204" pitchFamily="34" charset="0"/>
      <p:regular r:id="rId15"/>
      <p:bold r:id="rId16"/>
      <p:italic r:id="rId17"/>
      <p:boldItalic r:id="rId1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3" d="100"/>
          <a:sy n="73" d="100"/>
        </p:scale>
        <p:origin x="48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72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4.svg"/><Relationship Id="rId4" Type="http://schemas.openxmlformats.org/officeDocument/2006/relationships/image" Target="../media/image-6-2.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8-6.svg"/><Relationship Id="rId12" Type="http://schemas.openxmlformats.org/officeDocument/2006/relationships/image" Target="../media/image-8-12.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8-3.sv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8-9.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18648"/>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Жоғары мектепте білім беруді құзыреттілік тұрғысынан басқару</a:t>
            </a:r>
            <a:endParaRPr lang="en-US" sz="4450" dirty="0"/>
          </a:p>
        </p:txBody>
      </p:sp>
      <p:sp>
        <p:nvSpPr>
          <p:cNvPr id="4" name="Text 1"/>
          <p:cNvSpPr/>
          <p:nvPr/>
        </p:nvSpPr>
        <p:spPr>
          <a:xfrm>
            <a:off x="6280190" y="498514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Бұл дәріс жоғары мектептегі басқарудың құзыреттілік тәсілге негізделген моделін түсіндіруге арналған.</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463534"/>
            <a:ext cx="7133273"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Қорытынды: Үздіксіз даму</a:t>
            </a:r>
            <a:endParaRPr lang="en-US" sz="4450" dirty="0"/>
          </a:p>
        </p:txBody>
      </p:sp>
      <p:sp>
        <p:nvSpPr>
          <p:cNvPr id="4" name="Text 1"/>
          <p:cNvSpPr/>
          <p:nvPr/>
        </p:nvSpPr>
        <p:spPr>
          <a:xfrm>
            <a:off x="793790" y="5512475"/>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Білім беруге құзыреттілік тұрғыдан қарау жаңа, біртұтас білім беру нәтижесіне жетуді мақсат етеді. Адам өмір бойы өзінің құзыреттігін жетілдіріп, мәдени жағынан дами алады. Жоғары оқу орындарындағы дұрыс ұйымдастырылған басқару жүйесі осы мүмкіндікті беруге ұмтылады.</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55784" y="681514"/>
            <a:ext cx="7388543" cy="49625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Дәріс жоспары: Білім сапасын басқару</a:t>
            </a:r>
            <a:endParaRPr lang="en-US" sz="3100" dirty="0"/>
          </a:p>
        </p:txBody>
      </p:sp>
      <p:sp>
        <p:nvSpPr>
          <p:cNvPr id="4" name="Shape 1"/>
          <p:cNvSpPr/>
          <p:nvPr/>
        </p:nvSpPr>
        <p:spPr>
          <a:xfrm>
            <a:off x="555784" y="1654016"/>
            <a:ext cx="8032433" cy="1175861"/>
          </a:xfrm>
          <a:prstGeom prst="roundRect">
            <a:avLst>
              <a:gd name="adj" fmla="val 9332"/>
            </a:avLst>
          </a:prstGeom>
          <a:solidFill>
            <a:srgbClr val="F9F9FF"/>
          </a:solidFill>
          <a:ln/>
        </p:spPr>
      </p:sp>
      <p:sp>
        <p:nvSpPr>
          <p:cNvPr id="5" name="Shape 2"/>
          <p:cNvSpPr/>
          <p:nvPr/>
        </p:nvSpPr>
        <p:spPr>
          <a:xfrm>
            <a:off x="555784" y="1631156"/>
            <a:ext cx="8032433" cy="91440"/>
          </a:xfrm>
          <a:prstGeom prst="roundRect">
            <a:avLst>
              <a:gd name="adj" fmla="val 72943"/>
            </a:avLst>
          </a:prstGeom>
          <a:solidFill>
            <a:srgbClr val="1B54DA"/>
          </a:solidFill>
          <a:ln/>
        </p:spPr>
      </p:sp>
      <p:sp>
        <p:nvSpPr>
          <p:cNvPr id="6" name="Shape 3"/>
          <p:cNvSpPr/>
          <p:nvPr/>
        </p:nvSpPr>
        <p:spPr>
          <a:xfrm>
            <a:off x="4333815" y="1415891"/>
            <a:ext cx="476369" cy="476369"/>
          </a:xfrm>
          <a:prstGeom prst="roundRect">
            <a:avLst>
              <a:gd name="adj" fmla="val 191952"/>
            </a:avLst>
          </a:prstGeom>
          <a:solidFill>
            <a:srgbClr val="1B54DA"/>
          </a:solidFill>
          <a:ln/>
        </p:spPr>
      </p:sp>
      <p:sp>
        <p:nvSpPr>
          <p:cNvPr id="7" name="Text 4"/>
          <p:cNvSpPr/>
          <p:nvPr/>
        </p:nvSpPr>
        <p:spPr>
          <a:xfrm>
            <a:off x="4476690" y="1534954"/>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1</a:t>
            </a:r>
            <a:endParaRPr lang="en-US" sz="1500" dirty="0"/>
          </a:p>
        </p:txBody>
      </p:sp>
      <p:sp>
        <p:nvSpPr>
          <p:cNvPr id="8" name="Text 5"/>
          <p:cNvSpPr/>
          <p:nvPr/>
        </p:nvSpPr>
        <p:spPr>
          <a:xfrm>
            <a:off x="737354" y="2050971"/>
            <a:ext cx="3704987"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Құзыреттілікке негізделген жоспарлау</a:t>
            </a:r>
            <a:endParaRPr lang="en-US" sz="1550" dirty="0"/>
          </a:p>
        </p:txBody>
      </p:sp>
      <p:sp>
        <p:nvSpPr>
          <p:cNvPr id="9" name="Text 6"/>
          <p:cNvSpPr/>
          <p:nvPr/>
        </p:nvSpPr>
        <p:spPr>
          <a:xfrm>
            <a:off x="737354" y="2394228"/>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Білім берудегі сапаны арттырудың негізгі қадамы.</a:t>
            </a:r>
            <a:endParaRPr lang="en-US" sz="1250" dirty="0"/>
          </a:p>
        </p:txBody>
      </p:sp>
      <p:sp>
        <p:nvSpPr>
          <p:cNvPr id="10" name="Shape 7"/>
          <p:cNvSpPr/>
          <p:nvPr/>
        </p:nvSpPr>
        <p:spPr>
          <a:xfrm>
            <a:off x="555784" y="3226713"/>
            <a:ext cx="8032433" cy="1175861"/>
          </a:xfrm>
          <a:prstGeom prst="roundRect">
            <a:avLst>
              <a:gd name="adj" fmla="val 9332"/>
            </a:avLst>
          </a:prstGeom>
          <a:solidFill>
            <a:srgbClr val="F9F9FF"/>
          </a:solidFill>
          <a:ln/>
        </p:spPr>
      </p:sp>
      <p:sp>
        <p:nvSpPr>
          <p:cNvPr id="11" name="Shape 8"/>
          <p:cNvSpPr/>
          <p:nvPr/>
        </p:nvSpPr>
        <p:spPr>
          <a:xfrm>
            <a:off x="555784" y="3203853"/>
            <a:ext cx="8032433" cy="91440"/>
          </a:xfrm>
          <a:prstGeom prst="roundRect">
            <a:avLst>
              <a:gd name="adj" fmla="val 72943"/>
            </a:avLst>
          </a:prstGeom>
          <a:solidFill>
            <a:srgbClr val="1B54DA"/>
          </a:solidFill>
          <a:ln/>
        </p:spPr>
      </p:sp>
      <p:sp>
        <p:nvSpPr>
          <p:cNvPr id="12" name="Shape 9"/>
          <p:cNvSpPr/>
          <p:nvPr/>
        </p:nvSpPr>
        <p:spPr>
          <a:xfrm>
            <a:off x="4333815" y="2988588"/>
            <a:ext cx="476369" cy="476369"/>
          </a:xfrm>
          <a:prstGeom prst="roundRect">
            <a:avLst>
              <a:gd name="adj" fmla="val 191952"/>
            </a:avLst>
          </a:prstGeom>
          <a:solidFill>
            <a:srgbClr val="1B54DA"/>
          </a:solidFill>
          <a:ln/>
        </p:spPr>
      </p:sp>
      <p:sp>
        <p:nvSpPr>
          <p:cNvPr id="13" name="Text 10"/>
          <p:cNvSpPr/>
          <p:nvPr/>
        </p:nvSpPr>
        <p:spPr>
          <a:xfrm>
            <a:off x="4476690" y="3107650"/>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2</a:t>
            </a:r>
            <a:endParaRPr lang="en-US" sz="1500" dirty="0"/>
          </a:p>
        </p:txBody>
      </p:sp>
      <p:sp>
        <p:nvSpPr>
          <p:cNvPr id="14" name="Text 11"/>
          <p:cNvSpPr/>
          <p:nvPr/>
        </p:nvSpPr>
        <p:spPr>
          <a:xfrm>
            <a:off x="737354" y="3623667"/>
            <a:ext cx="2570440"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Мониторинг және бағалау</a:t>
            </a:r>
            <a:endParaRPr lang="en-US" sz="1550" dirty="0"/>
          </a:p>
        </p:txBody>
      </p:sp>
      <p:sp>
        <p:nvSpPr>
          <p:cNvPr id="15" name="Text 12"/>
          <p:cNvSpPr/>
          <p:nvPr/>
        </p:nvSpPr>
        <p:spPr>
          <a:xfrm>
            <a:off x="737354" y="3966924"/>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Үздіксіз жетілдіру үшін маңызды құралдар.</a:t>
            </a:r>
            <a:endParaRPr lang="en-US" sz="1250" dirty="0"/>
          </a:p>
        </p:txBody>
      </p:sp>
      <p:sp>
        <p:nvSpPr>
          <p:cNvPr id="16" name="Shape 13"/>
          <p:cNvSpPr/>
          <p:nvPr/>
        </p:nvSpPr>
        <p:spPr>
          <a:xfrm>
            <a:off x="555784" y="4799409"/>
            <a:ext cx="8032433" cy="1175861"/>
          </a:xfrm>
          <a:prstGeom prst="roundRect">
            <a:avLst>
              <a:gd name="adj" fmla="val 9332"/>
            </a:avLst>
          </a:prstGeom>
          <a:solidFill>
            <a:srgbClr val="F9F9FF"/>
          </a:solidFill>
          <a:ln/>
        </p:spPr>
      </p:sp>
      <p:sp>
        <p:nvSpPr>
          <p:cNvPr id="17" name="Shape 14"/>
          <p:cNvSpPr/>
          <p:nvPr/>
        </p:nvSpPr>
        <p:spPr>
          <a:xfrm>
            <a:off x="555784" y="4776549"/>
            <a:ext cx="8032433" cy="91440"/>
          </a:xfrm>
          <a:prstGeom prst="roundRect">
            <a:avLst>
              <a:gd name="adj" fmla="val 72943"/>
            </a:avLst>
          </a:prstGeom>
          <a:solidFill>
            <a:srgbClr val="1B54DA"/>
          </a:solidFill>
          <a:ln/>
        </p:spPr>
      </p:sp>
      <p:sp>
        <p:nvSpPr>
          <p:cNvPr id="18" name="Shape 15"/>
          <p:cNvSpPr/>
          <p:nvPr/>
        </p:nvSpPr>
        <p:spPr>
          <a:xfrm>
            <a:off x="4333815" y="4561284"/>
            <a:ext cx="476369" cy="476369"/>
          </a:xfrm>
          <a:prstGeom prst="roundRect">
            <a:avLst>
              <a:gd name="adj" fmla="val 191952"/>
            </a:avLst>
          </a:prstGeom>
          <a:solidFill>
            <a:srgbClr val="1B54DA"/>
          </a:solidFill>
          <a:ln/>
        </p:spPr>
      </p:sp>
      <p:sp>
        <p:nvSpPr>
          <p:cNvPr id="19" name="Text 16"/>
          <p:cNvSpPr/>
          <p:nvPr/>
        </p:nvSpPr>
        <p:spPr>
          <a:xfrm>
            <a:off x="4476690" y="4680347"/>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3</a:t>
            </a:r>
            <a:endParaRPr lang="en-US" sz="1500" dirty="0"/>
          </a:p>
        </p:txBody>
      </p:sp>
      <p:sp>
        <p:nvSpPr>
          <p:cNvPr id="20" name="Text 17"/>
          <p:cNvSpPr/>
          <p:nvPr/>
        </p:nvSpPr>
        <p:spPr>
          <a:xfrm>
            <a:off x="737354" y="5196364"/>
            <a:ext cx="2805351"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Құзыреттілік индикаторлары</a:t>
            </a:r>
            <a:endParaRPr lang="en-US" sz="1550" dirty="0"/>
          </a:p>
        </p:txBody>
      </p:sp>
      <p:sp>
        <p:nvSpPr>
          <p:cNvPr id="21" name="Text 18"/>
          <p:cNvSpPr/>
          <p:nvPr/>
        </p:nvSpPr>
        <p:spPr>
          <a:xfrm>
            <a:off x="737354" y="5539621"/>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Нәтижелерді өлшеу және бағалау көрсеткіштері.</a:t>
            </a:r>
            <a:endParaRPr lang="en-US" sz="1250" dirty="0"/>
          </a:p>
        </p:txBody>
      </p:sp>
      <p:sp>
        <p:nvSpPr>
          <p:cNvPr id="22" name="Shape 19"/>
          <p:cNvSpPr/>
          <p:nvPr/>
        </p:nvSpPr>
        <p:spPr>
          <a:xfrm>
            <a:off x="555784" y="6372106"/>
            <a:ext cx="8032433" cy="1175861"/>
          </a:xfrm>
          <a:prstGeom prst="roundRect">
            <a:avLst>
              <a:gd name="adj" fmla="val 9332"/>
            </a:avLst>
          </a:prstGeom>
          <a:solidFill>
            <a:srgbClr val="F9F9FF"/>
          </a:solidFill>
          <a:ln/>
        </p:spPr>
      </p:sp>
      <p:sp>
        <p:nvSpPr>
          <p:cNvPr id="23" name="Shape 20"/>
          <p:cNvSpPr/>
          <p:nvPr/>
        </p:nvSpPr>
        <p:spPr>
          <a:xfrm>
            <a:off x="555784" y="6349246"/>
            <a:ext cx="8032433" cy="91440"/>
          </a:xfrm>
          <a:prstGeom prst="roundRect">
            <a:avLst>
              <a:gd name="adj" fmla="val 72943"/>
            </a:avLst>
          </a:prstGeom>
          <a:solidFill>
            <a:srgbClr val="1B54DA"/>
          </a:solidFill>
          <a:ln/>
        </p:spPr>
      </p:sp>
      <p:sp>
        <p:nvSpPr>
          <p:cNvPr id="24" name="Shape 21"/>
          <p:cNvSpPr/>
          <p:nvPr/>
        </p:nvSpPr>
        <p:spPr>
          <a:xfrm>
            <a:off x="4333815" y="6133981"/>
            <a:ext cx="476369" cy="476369"/>
          </a:xfrm>
          <a:prstGeom prst="roundRect">
            <a:avLst>
              <a:gd name="adj" fmla="val 191952"/>
            </a:avLst>
          </a:prstGeom>
          <a:solidFill>
            <a:srgbClr val="1B54DA"/>
          </a:solidFill>
          <a:ln/>
        </p:spPr>
      </p:sp>
      <p:sp>
        <p:nvSpPr>
          <p:cNvPr id="25" name="Text 22"/>
          <p:cNvSpPr/>
          <p:nvPr/>
        </p:nvSpPr>
        <p:spPr>
          <a:xfrm>
            <a:off x="4476690" y="6253043"/>
            <a:ext cx="190500" cy="238125"/>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Alexandria" pitchFamily="34" charset="0"/>
                <a:ea typeface="Alexandria" pitchFamily="34" charset="-122"/>
                <a:cs typeface="Alexandria" pitchFamily="34" charset="-120"/>
              </a:rPr>
              <a:t>4</a:t>
            </a:r>
            <a:endParaRPr lang="en-US" sz="1500" dirty="0"/>
          </a:p>
        </p:txBody>
      </p:sp>
      <p:sp>
        <p:nvSpPr>
          <p:cNvPr id="26" name="Text 23"/>
          <p:cNvSpPr/>
          <p:nvPr/>
        </p:nvSpPr>
        <p:spPr>
          <a:xfrm>
            <a:off x="737354" y="6769060"/>
            <a:ext cx="4063365"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Alexandria" pitchFamily="34" charset="0"/>
                <a:ea typeface="Alexandria" pitchFamily="34" charset="-122"/>
                <a:cs typeface="Alexandria" pitchFamily="34" charset="-120"/>
              </a:rPr>
              <a:t>ЖОО оқытушысының басқарушылық рөлі</a:t>
            </a:r>
            <a:endParaRPr lang="en-US" sz="1550" dirty="0"/>
          </a:p>
        </p:txBody>
      </p:sp>
      <p:sp>
        <p:nvSpPr>
          <p:cNvPr id="27" name="Text 24"/>
          <p:cNvSpPr/>
          <p:nvPr/>
        </p:nvSpPr>
        <p:spPr>
          <a:xfrm>
            <a:off x="737354" y="7112318"/>
            <a:ext cx="7669292"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Оқытушының білім беру процесіндегі жетекші функциясы.</a:t>
            </a:r>
            <a:endParaRPr lang="en-US" sz="12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10076"/>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Білім беру реформасының мақсаты</a:t>
            </a:r>
            <a:endParaRPr lang="en-US" sz="4450" dirty="0"/>
          </a:p>
        </p:txBody>
      </p:sp>
      <p:sp>
        <p:nvSpPr>
          <p:cNvPr id="4" name="Text 1"/>
          <p:cNvSpPr/>
          <p:nvPr/>
        </p:nvSpPr>
        <p:spPr>
          <a:xfrm>
            <a:off x="6280190" y="4267795"/>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Қазақстан Республикасының білім беру реформасы тәуелсіздікті нығайтып, елімізді әлемнің дамыған 50 мемлекеті қатарына қосуды көздейді. Бұл ұлттық білім берудің әлемдік жүйеге кірігуіне бағытталған кешенді өзгерістерді қамтиды.</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23768" y="490061"/>
            <a:ext cx="7910870" cy="556855"/>
          </a:xfrm>
          <a:prstGeom prst="rect">
            <a:avLst/>
          </a:prstGeom>
          <a:noFill/>
          <a:ln/>
        </p:spPr>
        <p:txBody>
          <a:bodyPr wrap="none" lIns="0" tIns="0" rIns="0" bIns="0" rtlCol="0" anchor="t"/>
          <a:lstStyle/>
          <a:p>
            <a:pPr marL="0" indent="0" algn="l">
              <a:lnSpc>
                <a:spcPts val="4350"/>
              </a:lnSpc>
              <a:buNone/>
            </a:pPr>
            <a:r>
              <a:rPr lang="en-US" sz="3500" dirty="0">
                <a:solidFill>
                  <a:srgbClr val="1B1B27"/>
                </a:solidFill>
                <a:latin typeface="Alexandria" pitchFamily="34" charset="0"/>
                <a:ea typeface="Alexandria" pitchFamily="34" charset="-122"/>
                <a:cs typeface="Alexandria" pitchFamily="34" charset="-120"/>
              </a:rPr>
              <a:t>«Білім туралы» Заңның принциптері</a:t>
            </a:r>
            <a:endParaRPr lang="en-US" sz="3500" dirty="0"/>
          </a:p>
        </p:txBody>
      </p:sp>
      <p:sp>
        <p:nvSpPr>
          <p:cNvPr id="3" name="Text 1"/>
          <p:cNvSpPr/>
          <p:nvPr/>
        </p:nvSpPr>
        <p:spPr>
          <a:xfrm>
            <a:off x="623768" y="1474589"/>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Білім беру жүйесін дамытудың басымдығы.</a:t>
            </a:r>
            <a:endParaRPr lang="en-US" sz="1400" dirty="0"/>
          </a:p>
        </p:txBody>
      </p:sp>
      <p:sp>
        <p:nvSpPr>
          <p:cNvPr id="4" name="Text 2"/>
          <p:cNvSpPr/>
          <p:nvPr/>
        </p:nvSpPr>
        <p:spPr>
          <a:xfrm>
            <a:off x="623768" y="1822013"/>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Әр адамның зияткерлік дамуы.</a:t>
            </a:r>
            <a:endParaRPr lang="en-US" sz="1400" dirty="0"/>
          </a:p>
        </p:txBody>
      </p:sp>
      <p:sp>
        <p:nvSpPr>
          <p:cNvPr id="5" name="Text 3"/>
          <p:cNvSpPr/>
          <p:nvPr/>
        </p:nvSpPr>
        <p:spPr>
          <a:xfrm>
            <a:off x="623768" y="2169438"/>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Білімге қолжетімділік.</a:t>
            </a:r>
            <a:endParaRPr lang="en-US" sz="1400" dirty="0"/>
          </a:p>
        </p:txBody>
      </p:sp>
      <p:sp>
        <p:nvSpPr>
          <p:cNvPr id="6" name="Text 4"/>
          <p:cNvSpPr/>
          <p:nvPr/>
        </p:nvSpPr>
        <p:spPr>
          <a:xfrm>
            <a:off x="623768" y="2516862"/>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Жеке тұлғаның білімдарлығын ынталандыру.</a:t>
            </a:r>
            <a:endParaRPr lang="en-US" sz="1400" dirty="0"/>
          </a:p>
        </p:txBody>
      </p:sp>
      <p:sp>
        <p:nvSpPr>
          <p:cNvPr id="7" name="Text 5"/>
          <p:cNvSpPr/>
          <p:nvPr/>
        </p:nvSpPr>
        <p:spPr>
          <a:xfrm>
            <a:off x="623768" y="2864287"/>
            <a:ext cx="6474023" cy="285155"/>
          </a:xfrm>
          <a:prstGeom prst="rect">
            <a:avLst/>
          </a:prstGeom>
          <a:noFill/>
          <a:ln/>
        </p:spPr>
        <p:txBody>
          <a:bodyPr wrap="none" lIns="0" tIns="0" rIns="0" bIns="0" rtlCol="0" anchor="t"/>
          <a:lstStyle/>
          <a:p>
            <a:pPr marL="342900" indent="-342900" algn="l">
              <a:lnSpc>
                <a:spcPts val="2200"/>
              </a:lnSpc>
              <a:buSzPct val="100000"/>
              <a:buChar char="•"/>
            </a:pPr>
            <a:r>
              <a:rPr lang="en-US" sz="1400" dirty="0">
                <a:solidFill>
                  <a:srgbClr val="404155"/>
                </a:solidFill>
                <a:latin typeface="Nobile" pitchFamily="34" charset="0"/>
                <a:ea typeface="Nobile" pitchFamily="34" charset="-122"/>
                <a:cs typeface="Nobile" pitchFamily="34" charset="-120"/>
              </a:rPr>
              <a:t>Дарындылықты дамыту.</a:t>
            </a:r>
            <a:endParaRPr lang="en-US" sz="1400" dirty="0"/>
          </a:p>
        </p:txBody>
      </p:sp>
      <p:pic>
        <p:nvPicPr>
          <p:cNvPr id="8" name="Image 0" descr="preencoded.png"/>
          <p:cNvPicPr>
            <a:picLocks noChangeAspect="1"/>
          </p:cNvPicPr>
          <p:nvPr/>
        </p:nvPicPr>
        <p:blipFill>
          <a:blip r:embed="rId3"/>
          <a:stretch>
            <a:fillRect/>
          </a:stretch>
        </p:blipFill>
        <p:spPr>
          <a:xfrm>
            <a:off x="7540228" y="1514713"/>
            <a:ext cx="6474023" cy="6474023"/>
          </a:xfrm>
          <a:prstGeom prst="rect">
            <a:avLst/>
          </a:prstGeom>
        </p:spPr>
      </p:pic>
      <p:sp>
        <p:nvSpPr>
          <p:cNvPr id="9" name="Text 6"/>
          <p:cNvSpPr/>
          <p:nvPr/>
        </p:nvSpPr>
        <p:spPr>
          <a:xfrm>
            <a:off x="623768" y="8389739"/>
            <a:ext cx="13382863" cy="285155"/>
          </a:xfrm>
          <a:prstGeom prst="rect">
            <a:avLst/>
          </a:prstGeom>
          <a:noFill/>
          <a:ln/>
        </p:spPr>
        <p:txBody>
          <a:bodyPr wrap="none" lIns="0" tIns="0" rIns="0" bIns="0" rtlCol="0" anchor="t"/>
          <a:lstStyle/>
          <a:p>
            <a:pPr marL="0" indent="0" algn="l">
              <a:lnSpc>
                <a:spcPts val="2200"/>
              </a:lnSpc>
              <a:buNone/>
            </a:pPr>
            <a:r>
              <a:rPr lang="en-US" sz="1400" dirty="0">
                <a:solidFill>
                  <a:srgbClr val="404155"/>
                </a:solidFill>
                <a:latin typeface="Nobile" pitchFamily="34" charset="0"/>
                <a:ea typeface="Nobile" pitchFamily="34" charset="-122"/>
                <a:cs typeface="Nobile" pitchFamily="34" charset="-120"/>
              </a:rPr>
              <a:t>Бұл принциптер білім беру мазмұнын жаңартумен тығыз байланысты.</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463534"/>
            <a:ext cx="7918847"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Мамандарды кәсіби даярлау</a:t>
            </a:r>
            <a:endParaRPr lang="en-US" sz="4450" dirty="0"/>
          </a:p>
        </p:txBody>
      </p:sp>
      <p:sp>
        <p:nvSpPr>
          <p:cNvPr id="4" name="Text 1"/>
          <p:cNvSpPr/>
          <p:nvPr/>
        </p:nvSpPr>
        <p:spPr>
          <a:xfrm>
            <a:off x="793790" y="5512475"/>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Қазіргі жоғары оқу орындарындағы өзгерістер өз бетінше білім алуға қабілетті, өзін-өзі дамытатын, алған білімін практикада қолдана алатын жеке тұлға дайындауға бағытталған. Жаңа парадигма үздіксіз білім алуға және шығармашылықты дамытуға ұмтылады.</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00207"/>
            <a:ext cx="10811351"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Болондық декларацияның қағидалары</a:t>
            </a:r>
            <a:endParaRPr lang="en-US" sz="4450" dirty="0"/>
          </a:p>
        </p:txBody>
      </p:sp>
      <p:sp>
        <p:nvSpPr>
          <p:cNvPr id="3" name="Shape 1"/>
          <p:cNvSpPr/>
          <p:nvPr/>
        </p:nvSpPr>
        <p:spPr>
          <a:xfrm>
            <a:off x="793790" y="1862614"/>
            <a:ext cx="6407944" cy="2229445"/>
          </a:xfrm>
          <a:prstGeom prst="roundRect">
            <a:avLst>
              <a:gd name="adj" fmla="val 4273"/>
            </a:avLst>
          </a:prstGeom>
          <a:solidFill>
            <a:srgbClr val="D2DDF9"/>
          </a:solidFill>
          <a:ln w="7620">
            <a:solidFill>
              <a:srgbClr val="B8C3DF"/>
            </a:solidFill>
            <a:prstDash val="solid"/>
          </a:ln>
        </p:spPr>
      </p:sp>
      <p:sp>
        <p:nvSpPr>
          <p:cNvPr id="4" name="Shape 2"/>
          <p:cNvSpPr/>
          <p:nvPr/>
        </p:nvSpPr>
        <p:spPr>
          <a:xfrm>
            <a:off x="1028224" y="2097048"/>
            <a:ext cx="680442" cy="680442"/>
          </a:xfrm>
          <a:prstGeom prst="roundRect">
            <a:avLst>
              <a:gd name="adj" fmla="val 13436980"/>
            </a:avLst>
          </a:prstGeom>
          <a:solidFill>
            <a:srgbClr val="1B54DA"/>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15390" y="2284095"/>
            <a:ext cx="306110" cy="306110"/>
          </a:xfrm>
          <a:prstGeom prst="rect">
            <a:avLst/>
          </a:prstGeom>
        </p:spPr>
      </p:pic>
      <p:sp>
        <p:nvSpPr>
          <p:cNvPr id="6" name="Text 3"/>
          <p:cNvSpPr/>
          <p:nvPr/>
        </p:nvSpPr>
        <p:spPr>
          <a:xfrm>
            <a:off x="1028224" y="3004304"/>
            <a:ext cx="3360063"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Екі сатылы жоғары білім</a:t>
            </a:r>
            <a:endParaRPr lang="en-US" sz="2200" dirty="0"/>
          </a:p>
        </p:txBody>
      </p:sp>
      <p:sp>
        <p:nvSpPr>
          <p:cNvPr id="7" name="Text 4"/>
          <p:cNvSpPr/>
          <p:nvPr/>
        </p:nvSpPr>
        <p:spPr>
          <a:xfrm>
            <a:off x="1028224" y="3494723"/>
            <a:ext cx="5939076"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Бакалавриат және магистратура жүйесі.</a:t>
            </a:r>
            <a:endParaRPr lang="en-US" sz="1750" dirty="0"/>
          </a:p>
        </p:txBody>
      </p:sp>
      <p:sp>
        <p:nvSpPr>
          <p:cNvPr id="8" name="Shape 5"/>
          <p:cNvSpPr/>
          <p:nvPr/>
        </p:nvSpPr>
        <p:spPr>
          <a:xfrm>
            <a:off x="7428548" y="1862614"/>
            <a:ext cx="6408063" cy="2229445"/>
          </a:xfrm>
          <a:prstGeom prst="roundRect">
            <a:avLst>
              <a:gd name="adj" fmla="val 4273"/>
            </a:avLst>
          </a:prstGeom>
          <a:solidFill>
            <a:srgbClr val="D2DDF9"/>
          </a:solidFill>
          <a:ln w="7620">
            <a:solidFill>
              <a:srgbClr val="B8C3DF"/>
            </a:solidFill>
            <a:prstDash val="solid"/>
          </a:ln>
        </p:spPr>
      </p:sp>
      <p:sp>
        <p:nvSpPr>
          <p:cNvPr id="9" name="Shape 6"/>
          <p:cNvSpPr/>
          <p:nvPr/>
        </p:nvSpPr>
        <p:spPr>
          <a:xfrm>
            <a:off x="7662982" y="2097048"/>
            <a:ext cx="680442" cy="680442"/>
          </a:xfrm>
          <a:prstGeom prst="roundRect">
            <a:avLst>
              <a:gd name="adj" fmla="val 13436980"/>
            </a:avLst>
          </a:prstGeom>
          <a:solidFill>
            <a:srgbClr val="1B54DA"/>
          </a:solidFill>
          <a:ln/>
        </p:spPr>
      </p:sp>
      <p:pic>
        <p:nvPicPr>
          <p:cNvPr id="10" name="Image 1" descr="preencoded.png"/>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7850148" y="2284095"/>
            <a:ext cx="306110" cy="306110"/>
          </a:xfrm>
          <a:prstGeom prst="rect">
            <a:avLst/>
          </a:prstGeom>
        </p:spPr>
      </p:pic>
      <p:sp>
        <p:nvSpPr>
          <p:cNvPr id="11" name="Text 7"/>
          <p:cNvSpPr/>
          <p:nvPr/>
        </p:nvSpPr>
        <p:spPr>
          <a:xfrm>
            <a:off x="7662982" y="300430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Білім сапасы</a:t>
            </a:r>
            <a:endParaRPr lang="en-US" sz="2200" dirty="0"/>
          </a:p>
        </p:txBody>
      </p:sp>
      <p:sp>
        <p:nvSpPr>
          <p:cNvPr id="12" name="Text 8"/>
          <p:cNvSpPr/>
          <p:nvPr/>
        </p:nvSpPr>
        <p:spPr>
          <a:xfrm>
            <a:off x="7662982" y="3494723"/>
            <a:ext cx="5939195"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Білім берудің сәйкес сапасын қамтамасыз ету.</a:t>
            </a:r>
            <a:endParaRPr lang="en-US" sz="1750" dirty="0"/>
          </a:p>
        </p:txBody>
      </p:sp>
      <p:sp>
        <p:nvSpPr>
          <p:cNvPr id="13" name="Shape 9"/>
          <p:cNvSpPr/>
          <p:nvPr/>
        </p:nvSpPr>
        <p:spPr>
          <a:xfrm>
            <a:off x="793790" y="4318873"/>
            <a:ext cx="6407944" cy="2592348"/>
          </a:xfrm>
          <a:prstGeom prst="roundRect">
            <a:avLst>
              <a:gd name="adj" fmla="val 3675"/>
            </a:avLst>
          </a:prstGeom>
          <a:solidFill>
            <a:srgbClr val="D2DDF9"/>
          </a:solidFill>
          <a:ln w="7620">
            <a:solidFill>
              <a:srgbClr val="B8C3DF"/>
            </a:solidFill>
            <a:prstDash val="solid"/>
          </a:ln>
        </p:spPr>
      </p:sp>
      <p:sp>
        <p:nvSpPr>
          <p:cNvPr id="14" name="Shape 10"/>
          <p:cNvSpPr/>
          <p:nvPr/>
        </p:nvSpPr>
        <p:spPr>
          <a:xfrm>
            <a:off x="1028224" y="4553307"/>
            <a:ext cx="680442" cy="680442"/>
          </a:xfrm>
          <a:prstGeom prst="roundRect">
            <a:avLst>
              <a:gd name="adj" fmla="val 13436980"/>
            </a:avLst>
          </a:prstGeom>
          <a:solidFill>
            <a:srgbClr val="1B54DA"/>
          </a:solidFill>
          <a:ln/>
        </p:spPr>
      </p:sp>
      <p:pic>
        <p:nvPicPr>
          <p:cNvPr id="15" name="Image 2" descr="preencoded.png"/>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215390" y="4740354"/>
            <a:ext cx="306110" cy="306110"/>
          </a:xfrm>
          <a:prstGeom prst="rect">
            <a:avLst/>
          </a:prstGeom>
        </p:spPr>
      </p:pic>
      <p:sp>
        <p:nvSpPr>
          <p:cNvPr id="16" name="Text 11"/>
          <p:cNvSpPr/>
          <p:nvPr/>
        </p:nvSpPr>
        <p:spPr>
          <a:xfrm>
            <a:off x="1028224" y="54605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Еуропалық жүйе</a:t>
            </a:r>
            <a:endParaRPr lang="en-US" sz="2200" dirty="0"/>
          </a:p>
        </p:txBody>
      </p:sp>
      <p:sp>
        <p:nvSpPr>
          <p:cNvPr id="17" name="Text 12"/>
          <p:cNvSpPr/>
          <p:nvPr/>
        </p:nvSpPr>
        <p:spPr>
          <a:xfrm>
            <a:off x="1028224" y="5950982"/>
            <a:ext cx="5939076"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Жүктемені жоспарлауда және бағалауда еуропалық жүйені қолдану.</a:t>
            </a:r>
            <a:endParaRPr lang="en-US" sz="1750" dirty="0"/>
          </a:p>
        </p:txBody>
      </p:sp>
      <p:sp>
        <p:nvSpPr>
          <p:cNvPr id="18" name="Shape 13"/>
          <p:cNvSpPr/>
          <p:nvPr/>
        </p:nvSpPr>
        <p:spPr>
          <a:xfrm>
            <a:off x="7428548" y="4318873"/>
            <a:ext cx="6408063" cy="2592348"/>
          </a:xfrm>
          <a:prstGeom prst="roundRect">
            <a:avLst>
              <a:gd name="adj" fmla="val 3675"/>
            </a:avLst>
          </a:prstGeom>
          <a:solidFill>
            <a:srgbClr val="D2DDF9"/>
          </a:solidFill>
          <a:ln w="7620">
            <a:solidFill>
              <a:srgbClr val="B8C3DF"/>
            </a:solidFill>
            <a:prstDash val="solid"/>
          </a:ln>
        </p:spPr>
      </p:sp>
      <p:sp>
        <p:nvSpPr>
          <p:cNvPr id="19" name="Shape 14"/>
          <p:cNvSpPr/>
          <p:nvPr/>
        </p:nvSpPr>
        <p:spPr>
          <a:xfrm>
            <a:off x="7662982" y="4553307"/>
            <a:ext cx="680442" cy="680442"/>
          </a:xfrm>
          <a:prstGeom prst="roundRect">
            <a:avLst>
              <a:gd name="adj" fmla="val 13436980"/>
            </a:avLst>
          </a:prstGeom>
          <a:solidFill>
            <a:srgbClr val="1B54DA"/>
          </a:solidFill>
          <a:ln/>
        </p:spPr>
      </p:sp>
      <p:pic>
        <p:nvPicPr>
          <p:cNvPr id="20" name="Image 3" descr="preencoded.png"/>
          <p:cNvPicPr>
            <a:picLocks noChangeAspect="1"/>
          </p:cNvPicPr>
          <p:nvPr/>
        </p:nvPicPr>
        <p:blipFill>
          <a:blip r:embed="rId3">
            <a:extLst>
              <a:ext uri="{96DAC541-7B7A-43D3-8B79-37D633B846F1}">
                <asvg:svgBlip xmlns:asvg="http://schemas.microsoft.com/office/drawing/2016/SVG/main" xmlns="" r:embed="rId8"/>
              </a:ext>
            </a:extLst>
          </a:blip>
          <a:stretch>
            <a:fillRect/>
          </a:stretch>
        </p:blipFill>
        <p:spPr>
          <a:xfrm>
            <a:off x="7850148" y="4740354"/>
            <a:ext cx="306110" cy="306110"/>
          </a:xfrm>
          <a:prstGeom prst="rect">
            <a:avLst/>
          </a:prstGeom>
        </p:spPr>
      </p:pic>
      <p:sp>
        <p:nvSpPr>
          <p:cNvPr id="21" name="Text 15"/>
          <p:cNvSpPr/>
          <p:nvPr/>
        </p:nvSpPr>
        <p:spPr>
          <a:xfrm>
            <a:off x="7662982" y="54605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Мобильділік</a:t>
            </a:r>
            <a:endParaRPr lang="en-US" sz="2200" dirty="0"/>
          </a:p>
        </p:txBody>
      </p:sp>
      <p:sp>
        <p:nvSpPr>
          <p:cNvPr id="22" name="Text 16"/>
          <p:cNvSpPr/>
          <p:nvPr/>
        </p:nvSpPr>
        <p:spPr>
          <a:xfrm>
            <a:off x="7662982" y="5950982"/>
            <a:ext cx="5939195"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Оқытушылар мен студенттердің академиялық мобильдігі.</a:t>
            </a:r>
            <a:endParaRPr lang="en-US" sz="1750" dirty="0"/>
          </a:p>
        </p:txBody>
      </p:sp>
      <p:sp>
        <p:nvSpPr>
          <p:cNvPr id="23" name="Text 17"/>
          <p:cNvSpPr/>
          <p:nvPr/>
        </p:nvSpPr>
        <p:spPr>
          <a:xfrm>
            <a:off x="793790" y="7166372"/>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Бұл қағидалар жоғары оқу орындарының жаңа оқыту жүйесіне көшуіне ықпал етті.</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717965"/>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Құзыреттілік ұғымы</a:t>
            </a:r>
            <a:endParaRPr lang="en-US" sz="4450" dirty="0"/>
          </a:p>
        </p:txBody>
      </p:sp>
      <p:sp>
        <p:nvSpPr>
          <p:cNvPr id="4" name="Text 1"/>
          <p:cNvSpPr/>
          <p:nvPr/>
        </p:nvSpPr>
        <p:spPr>
          <a:xfrm>
            <a:off x="1133951" y="5022056"/>
            <a:ext cx="12702659" cy="1088708"/>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«Құзырлық – білім беру үрдісінде немесе жинақталған практикалық тәжірибе нәтижесінде қалыптасқан белгілі бір өмірлік жағдаяттарда және кәсіби іс-әрекет пен белгілі бір өмірлік жағдаяттардағы тиімді мінез-құлықтың мүмкіндіктер кешені.»</a:t>
            </a:r>
            <a:endParaRPr lang="en-US" sz="1750" dirty="0"/>
          </a:p>
        </p:txBody>
      </p:sp>
      <p:sp>
        <p:nvSpPr>
          <p:cNvPr id="5" name="Shape 2"/>
          <p:cNvSpPr/>
          <p:nvPr/>
        </p:nvSpPr>
        <p:spPr>
          <a:xfrm>
            <a:off x="793790" y="4766905"/>
            <a:ext cx="30480" cy="1599009"/>
          </a:xfrm>
          <a:prstGeom prst="rect">
            <a:avLst/>
          </a:prstGeom>
          <a:solidFill>
            <a:srgbClr val="1B54DA"/>
          </a:solidFill>
          <a:ln/>
        </p:spPr>
      </p:sp>
      <p:sp>
        <p:nvSpPr>
          <p:cNvPr id="6" name="Text 3"/>
          <p:cNvSpPr/>
          <p:nvPr/>
        </p:nvSpPr>
        <p:spPr>
          <a:xfrm>
            <a:off x="793790" y="6621066"/>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Құзыреттілік – адамның нақты бір жағдаятта тиімді іс-әрекет ету үшін білімі мен іскерлігін саналы түрде жүзеге асыру қабілеті.</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42023"/>
            <a:ext cx="8809434"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Құзырлылықтың нәтиже-жүйесі</a:t>
            </a:r>
            <a:endParaRPr lang="en-US" sz="4450" dirty="0"/>
          </a:p>
        </p:txBody>
      </p:sp>
      <p:sp>
        <p:nvSpPr>
          <p:cNvPr id="3" name="Text 1"/>
          <p:cNvSpPr/>
          <p:nvPr/>
        </p:nvSpPr>
        <p:spPr>
          <a:xfrm>
            <a:off x="1857256" y="264318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Қабілеттіліктер</a:t>
            </a:r>
            <a:endParaRPr lang="en-US" sz="2200" dirty="0"/>
          </a:p>
        </p:txBody>
      </p:sp>
      <p:sp>
        <p:nvSpPr>
          <p:cNvPr id="4" name="Text 2"/>
          <p:cNvSpPr/>
          <p:nvPr/>
        </p:nvSpPr>
        <p:spPr>
          <a:xfrm>
            <a:off x="793790" y="3133606"/>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Танымдық және практикалық дағдылар.</a:t>
            </a:r>
            <a:endParaRPr lang="en-US" sz="1750" dirty="0"/>
          </a:p>
        </p:txBody>
      </p:sp>
      <p:pic>
        <p:nvPicPr>
          <p:cNvPr id="5" name="Image 0" descr="preencoded.png"/>
          <p:cNvPicPr>
            <a:picLocks noChangeAspect="1"/>
          </p:cNvPicPr>
          <p:nvPr/>
        </p:nvPicPr>
        <p:blipFill>
          <a:blip r:embed="rId3"/>
          <a:stretch>
            <a:fillRect/>
          </a:stretch>
        </p:blipFill>
        <p:spPr>
          <a:xfrm>
            <a:off x="5032653" y="2104430"/>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015633" y="3087291"/>
            <a:ext cx="339328" cy="339328"/>
          </a:xfrm>
          <a:prstGeom prst="rect">
            <a:avLst/>
          </a:prstGeom>
        </p:spPr>
      </p:pic>
      <p:sp>
        <p:nvSpPr>
          <p:cNvPr id="7" name="Text 3"/>
          <p:cNvSpPr/>
          <p:nvPr/>
        </p:nvSpPr>
        <p:spPr>
          <a:xfrm>
            <a:off x="9937790" y="28246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Дайындықтар</a:t>
            </a:r>
            <a:endParaRPr lang="en-US" sz="2200" dirty="0"/>
          </a:p>
        </p:txBody>
      </p:sp>
      <p:sp>
        <p:nvSpPr>
          <p:cNvPr id="8" name="Text 4"/>
          <p:cNvSpPr/>
          <p:nvPr/>
        </p:nvSpPr>
        <p:spPr>
          <a:xfrm>
            <a:off x="9937790" y="3315057"/>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Кез келген жағдайға дайын болу.</a:t>
            </a:r>
            <a:endParaRPr lang="en-US" sz="1750" dirty="0"/>
          </a:p>
        </p:txBody>
      </p:sp>
      <p:pic>
        <p:nvPicPr>
          <p:cNvPr id="9" name="Image 2" descr="preencoded.png"/>
          <p:cNvPicPr>
            <a:picLocks noChangeAspect="1"/>
          </p:cNvPicPr>
          <p:nvPr/>
        </p:nvPicPr>
        <p:blipFill>
          <a:blip r:embed="rId6"/>
          <a:stretch>
            <a:fillRect/>
          </a:stretch>
        </p:blipFill>
        <p:spPr>
          <a:xfrm>
            <a:off x="5032653" y="2104430"/>
            <a:ext cx="4564975" cy="4564975"/>
          </a:xfrm>
          <a:prstGeom prst="rect">
            <a:avLst/>
          </a:prstGeom>
        </p:spPr>
      </p:pic>
      <p:pic>
        <p:nvPicPr>
          <p:cNvPr id="10" name="Image 3" descr="preencoded.png"/>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8275201" y="3087291"/>
            <a:ext cx="339328" cy="339328"/>
          </a:xfrm>
          <a:prstGeom prst="rect">
            <a:avLst/>
          </a:prstGeom>
        </p:spPr>
      </p:pic>
      <p:sp>
        <p:nvSpPr>
          <p:cNvPr id="11" name="Text 5"/>
          <p:cNvSpPr/>
          <p:nvPr/>
        </p:nvSpPr>
        <p:spPr>
          <a:xfrm>
            <a:off x="9937790" y="52772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04155"/>
                </a:solidFill>
                <a:latin typeface="Alexandria" pitchFamily="34" charset="0"/>
                <a:ea typeface="Alexandria" pitchFamily="34" charset="-122"/>
                <a:cs typeface="Alexandria" pitchFamily="34" charset="-120"/>
              </a:rPr>
              <a:t>Даралық қасиеттер</a:t>
            </a:r>
            <a:endParaRPr lang="en-US" sz="2200" dirty="0"/>
          </a:p>
        </p:txBody>
      </p:sp>
      <p:sp>
        <p:nvSpPr>
          <p:cNvPr id="12" name="Text 6"/>
          <p:cNvSpPr/>
          <p:nvPr/>
        </p:nvSpPr>
        <p:spPr>
          <a:xfrm>
            <a:off x="9937790" y="5767626"/>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Жеке тұлғаның ерекшеліктері.</a:t>
            </a:r>
            <a:endParaRPr lang="en-US" sz="1750" dirty="0"/>
          </a:p>
        </p:txBody>
      </p:sp>
      <p:pic>
        <p:nvPicPr>
          <p:cNvPr id="13" name="Image 4" descr="preencoded.png"/>
          <p:cNvPicPr>
            <a:picLocks noChangeAspect="1"/>
          </p:cNvPicPr>
          <p:nvPr/>
        </p:nvPicPr>
        <p:blipFill>
          <a:blip r:embed="rId8"/>
          <a:stretch>
            <a:fillRect/>
          </a:stretch>
        </p:blipFill>
        <p:spPr>
          <a:xfrm>
            <a:off x="5032653" y="2104430"/>
            <a:ext cx="4564975" cy="4564975"/>
          </a:xfrm>
          <a:prstGeom prst="rect">
            <a:avLst/>
          </a:prstGeom>
        </p:spPr>
      </p:pic>
      <p:pic>
        <p:nvPicPr>
          <p:cNvPr id="14" name="Image 5" descr="preencoded.png"/>
          <p:cNvPicPr>
            <a:picLocks noChangeAspect="1"/>
          </p:cNvPicPr>
          <p:nvPr/>
        </p:nvPicPr>
        <p:blipFill>
          <a:blip r:embed="rId4">
            <a:extLst>
              <a:ext uri="{96DAC541-7B7A-43D3-8B79-37D633B846F1}">
                <asvg:svgBlip xmlns:asvg="http://schemas.microsoft.com/office/drawing/2016/SVG/main" xmlns="" r:embed="rId9"/>
              </a:ext>
            </a:extLst>
          </a:blip>
          <a:stretch>
            <a:fillRect/>
          </a:stretch>
        </p:blipFill>
        <p:spPr>
          <a:xfrm>
            <a:off x="8275201" y="5346859"/>
            <a:ext cx="339328" cy="339328"/>
          </a:xfrm>
          <a:prstGeom prst="rect">
            <a:avLst/>
          </a:prstGeom>
        </p:spPr>
      </p:pic>
      <p:sp>
        <p:nvSpPr>
          <p:cNvPr id="15" name="Text 7"/>
          <p:cNvSpPr/>
          <p:nvPr/>
        </p:nvSpPr>
        <p:spPr>
          <a:xfrm>
            <a:off x="1857256" y="527720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04155"/>
                </a:solidFill>
                <a:latin typeface="Alexandria" pitchFamily="34" charset="0"/>
                <a:ea typeface="Alexandria" pitchFamily="34" charset="-122"/>
                <a:cs typeface="Alexandria" pitchFamily="34" charset="-120"/>
              </a:rPr>
              <a:t>Білімдердің үйлесімі</a:t>
            </a:r>
            <a:endParaRPr lang="en-US" sz="2200" dirty="0"/>
          </a:p>
        </p:txBody>
      </p:sp>
      <p:sp>
        <p:nvSpPr>
          <p:cNvPr id="16" name="Text 8"/>
          <p:cNvSpPr/>
          <p:nvPr/>
        </p:nvSpPr>
        <p:spPr>
          <a:xfrm>
            <a:off x="793790" y="5767626"/>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404155"/>
                </a:solidFill>
                <a:latin typeface="Nobile" pitchFamily="34" charset="0"/>
                <a:ea typeface="Nobile" pitchFamily="34" charset="-122"/>
                <a:cs typeface="Nobile" pitchFamily="34" charset="-120"/>
              </a:rPr>
              <a:t>Теория мен практиканың синтезі.</a:t>
            </a:r>
            <a:endParaRPr lang="en-US" sz="1750" dirty="0"/>
          </a:p>
        </p:txBody>
      </p:sp>
      <p:pic>
        <p:nvPicPr>
          <p:cNvPr id="17" name="Image 6" descr="preencoded.png"/>
          <p:cNvPicPr>
            <a:picLocks noChangeAspect="1"/>
          </p:cNvPicPr>
          <p:nvPr/>
        </p:nvPicPr>
        <p:blipFill>
          <a:blip r:embed="rId10"/>
          <a:stretch>
            <a:fillRect/>
          </a:stretch>
        </p:blipFill>
        <p:spPr>
          <a:xfrm>
            <a:off x="5032653" y="2104430"/>
            <a:ext cx="4564975" cy="4564975"/>
          </a:xfrm>
          <a:prstGeom prst="rect">
            <a:avLst/>
          </a:prstGeom>
        </p:spPr>
      </p:pic>
      <p:pic>
        <p:nvPicPr>
          <p:cNvPr id="18" name="Image 7" descr="preencoded.png"/>
          <p:cNvPicPr>
            <a:picLocks noChangeAspect="1"/>
          </p:cNvPicPr>
          <p:nvPr/>
        </p:nvPicPr>
        <p:blipFill>
          <a:blip r:embed="rId4">
            <a:extLst>
              <a:ext uri="{96DAC541-7B7A-43D3-8B79-37D633B846F1}">
                <asvg:svgBlip xmlns:asvg="http://schemas.microsoft.com/office/drawing/2016/SVG/main" xmlns="" r:embed="rId12"/>
              </a:ext>
            </a:extLst>
          </a:blip>
          <a:stretch>
            <a:fillRect/>
          </a:stretch>
        </p:blipFill>
        <p:spPr>
          <a:xfrm>
            <a:off x="6015633" y="5346859"/>
            <a:ext cx="339328" cy="339328"/>
          </a:xfrm>
          <a:prstGeom prst="rect">
            <a:avLst/>
          </a:prstGeom>
        </p:spPr>
      </p:pic>
      <p:sp>
        <p:nvSpPr>
          <p:cNvPr id="19" name="Text 9"/>
          <p:cNvSpPr/>
          <p:nvPr/>
        </p:nvSpPr>
        <p:spPr>
          <a:xfrm>
            <a:off x="793790" y="6924556"/>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Бұл категориялар білім беру сапасын басқаруда маңызды рөл атқарады.</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2862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Құзыреттілік тұрғыдан басқарудың нәтижесі</a:t>
            </a:r>
            <a:endParaRPr lang="en-US" sz="4450" dirty="0"/>
          </a:p>
        </p:txBody>
      </p:sp>
      <p:sp>
        <p:nvSpPr>
          <p:cNvPr id="4" name="Text 1"/>
          <p:cNvSpPr/>
          <p:nvPr/>
        </p:nvSpPr>
        <p:spPr>
          <a:xfrm>
            <a:off x="6280190" y="4086344"/>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Білім беруді құзыреттілік тұрғыдан басқару білім алушының даралық позициясы мен оның өз іс-әрекет пәніне деген қарым-қатынасын қалыптастырады. Басты нәтиже – адамның әртүрлі әлеуметтік-маңызды жағдаяттарда тиімді және өнімді әрекетке қабілеті мен дайындығы.</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402</Words>
  <Application>Microsoft Office PowerPoint</Application>
  <PresentationFormat>Произвольный</PresentationFormat>
  <Paragraphs>63</Paragraphs>
  <Slides>10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Alexandria</vt:lpstr>
      <vt:lpstr>Nobile</vt:lpstr>
      <vt:lpstr>Calibri</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РР</dc:creator>
  <cp:lastModifiedBy>РР</cp:lastModifiedBy>
  <cp:revision>2</cp:revision>
  <dcterms:created xsi:type="dcterms:W3CDTF">2025-11-16T11:19:00Z</dcterms:created>
  <dcterms:modified xsi:type="dcterms:W3CDTF">2025-11-16T11:35:17Z</dcterms:modified>
</cp:coreProperties>
</file>